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1EE20-B0E2-66B4-07AB-644E85D699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AC7924-C52B-B54C-D1B3-A434961A1A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20F8C0-A51F-4BCF-4F78-1FB27B613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AF6F-98C7-C846-988C-298553786052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D9953A-B0CB-40FE-9091-745581513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0186E-1446-2AAB-4F0F-0BCA56141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4BDF9-5B25-454D-AD1D-27668A492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876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931E4-F1B8-8E48-3D37-C572C5FE1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B2D7BC-0E7B-5F77-1957-8BD64EA66D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97FF8F-C0E7-60B0-FC88-80A3AE0A9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AF6F-98C7-C846-988C-298553786052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ECF9F-10F4-DBC2-527A-32D48A1A9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0FD788-1D8B-E43D-4944-64A65CE22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4BDF9-5B25-454D-AD1D-27668A492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295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111E40-E98F-9D2E-C46A-60C54FE026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34F0B1-32D4-0F9D-C90A-E5B6B40BDB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F0F75A-6414-DE4E-BEF1-3A56F8951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AF6F-98C7-C846-988C-298553786052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4ED65-D8FC-D1B6-6A6D-C5F52785E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7AFFA-94F5-EB16-C53B-CAD1B33C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4BDF9-5B25-454D-AD1D-27668A492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50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AB2AF-4B62-A5BF-2142-D3C6AD393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A080D-09F9-C11F-D1DC-F60E650BDD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0E38E6-4AC2-DDDA-7F5F-266EA2900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AF6F-98C7-C846-988C-298553786052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56F57-69EA-A0A3-7165-D1F5DA048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83F8FB-D1DD-5B77-DDDA-1CA0D3658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4BDF9-5B25-454D-AD1D-27668A492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382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8A297-54F3-DC44-641A-81193D303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26DB71-1CAC-9EB2-91F8-D45C35AFA0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573726-A034-DC17-5D96-2C1E57DAD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AF6F-98C7-C846-988C-298553786052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049AEE-4C26-4F48-9474-AE1C0AD18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3E64BD-0C07-346A-19F7-C35A2AE85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4BDF9-5B25-454D-AD1D-27668A492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176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2AA42-09DD-F473-6974-6AE0AC581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38420-0EBF-76BB-1E28-EACC77A8B8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CF9D4F-B4D5-5386-813D-C7045A166E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CE383F-3110-A9FB-67DF-8D8581F78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AF6F-98C7-C846-988C-298553786052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AFB7FE-95D2-E756-4144-9D09F1541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2712D2-8D27-7B64-1D0D-43D09A45F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4BDF9-5B25-454D-AD1D-27668A492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23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25EC7-67A0-D334-F5A4-46360D233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9D7C6B-2808-3778-A928-774C18C13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448A88-E872-62B3-B81D-8C435439D0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5E01A7-EB81-4AC5-6316-CE9CF6A95F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29B527-06F0-5DEF-2DCF-99143A220F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93360C-EEAD-AF2D-2220-212FC8D6A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AF6F-98C7-C846-988C-298553786052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C60957-BE45-2728-C156-00D031A29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E3C67F-0AC8-75A7-F3AA-A368A2B08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4BDF9-5B25-454D-AD1D-27668A492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322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4AF97-B081-1423-2800-E0D04B8BA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E6EDAF-41C2-EA72-2460-A863B2146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AF6F-98C7-C846-988C-298553786052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EDCDE5-98FF-113E-CC5D-F0F6C743C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E3CABD-5953-99C8-8616-2ECE20227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4BDF9-5B25-454D-AD1D-27668A492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427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660A2E-23B0-46C2-5882-F0B6E36A7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AF6F-98C7-C846-988C-298553786052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96765C-32A6-7524-45F9-0EF0CCB3A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6361CD-8B24-9FC8-F96A-7B1094208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4BDF9-5B25-454D-AD1D-27668A492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10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C7F73-60C9-7F67-00B6-F1CFE0AC5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F1B1D3-DE52-6B2B-2F5C-1B961FF9F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2729B3-624F-AD41-E0D0-5948C9B8D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7E81D6-633E-1694-B623-481237714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AF6F-98C7-C846-988C-298553786052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A11CB9-C33F-C7ED-D0A1-ECC19173A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3C770D-490E-67C9-97C4-0C65938A2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4BDF9-5B25-454D-AD1D-27668A492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403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3FABC-97BE-ABB5-FAB1-8FF059A1F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BE0BA2-B648-AF74-5134-7362DD603D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157F0-093C-644C-C442-CDEDB72579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EE3BEC-EC5E-0716-3E4E-A04279E77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AF6F-98C7-C846-988C-298553786052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AE1B46-7EC0-0C0C-9209-13740168D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EC7275-CBED-2BAF-B629-CCF9A2199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4BDF9-5B25-454D-AD1D-27668A492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380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81C64D-6F8D-BEFB-FAF3-4E8CA8548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2C3415-9374-4802-87EC-B1BA640EA4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35C0CA-2384-C5F3-FB81-8EE4FAC8B1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0DAF6F-98C7-C846-988C-298553786052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4453B-CEFB-91A0-E0B3-56EF2896FD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E266A-5387-9477-4D46-8AF053718C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84BDF9-5B25-454D-AD1D-27668A492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920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32495F0-C5CB-4823-AE70-EED61EBAB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F33AA4-D969-A465-C4DB-F7AAF7F7A3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1183" y="1143000"/>
            <a:ext cx="4846320" cy="2898648"/>
          </a:xfrm>
        </p:spPr>
        <p:txBody>
          <a:bodyPr>
            <a:normAutofit/>
          </a:bodyPr>
          <a:lstStyle/>
          <a:p>
            <a:pPr algn="l"/>
            <a:r>
              <a:rPr lang="en-GB" sz="5400"/>
              <a:t>The Respect Order</a:t>
            </a:r>
            <a:endParaRPr lang="en-US" sz="54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E0C7C2-62C1-27BE-3560-B65FEB95A8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1183" y="4407408"/>
            <a:ext cx="4846320" cy="133502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GB" dirty="0"/>
              <a:t>Janine Green – Green &amp; Burton ASB Associates</a:t>
            </a:r>
          </a:p>
          <a:p>
            <a:pPr algn="l"/>
            <a:r>
              <a:rPr lang="en-GB" dirty="0"/>
              <a:t>Sarah Bradley – </a:t>
            </a:r>
            <a:r>
              <a:rPr lang="en-GB" dirty="0" err="1"/>
              <a:t>Consilium</a:t>
            </a:r>
            <a:r>
              <a:rPr lang="en-GB" dirty="0"/>
              <a:t> Training &amp; Support  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8B9C25-D80D-48EC-B83A-231219A80C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82975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7FE750-1ABF-B962-66C1-96EA1E95E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956" y="825317"/>
            <a:ext cx="5441001" cy="187714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01CC70B-8875-45A1-8AFD-7D546E3C0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3897" y="4177748"/>
            <a:ext cx="4824407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995C06-4A80-9861-D729-21DFF2D3A4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380" y="2719176"/>
            <a:ext cx="3928577" cy="392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371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E8D3B17-7638-DFD3-18E4-8A6D61174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1FDBA4-CDE6-4543-47B5-6256439AE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8534" y="603504"/>
            <a:ext cx="5916169" cy="1527048"/>
          </a:xfrm>
        </p:spPr>
        <p:txBody>
          <a:bodyPr anchor="b">
            <a:normAutofit/>
          </a:bodyPr>
          <a:lstStyle/>
          <a:p>
            <a:r>
              <a:rPr lang="en-GB" dirty="0"/>
              <a:t>Warning in more detail </a:t>
            </a:r>
            <a:endParaRPr lang="en-US" dirty="0"/>
          </a:p>
        </p:txBody>
      </p:sp>
      <p:pic>
        <p:nvPicPr>
          <p:cNvPr id="5" name="Picture 4" descr="A hand holding a pen and shading circles on a sheet">
            <a:extLst>
              <a:ext uri="{FF2B5EF4-FFF2-40B4-BE49-F238E27FC236}">
                <a16:creationId xmlns:a16="http://schemas.microsoft.com/office/drawing/2014/main" id="{59E85D0F-F8C7-CBBA-1030-59D7808E38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382" r="16911" b="-1"/>
          <a:stretch>
            <a:fillRect/>
          </a:stretch>
        </p:blipFill>
        <p:spPr>
          <a:xfrm>
            <a:off x="20" y="10"/>
            <a:ext cx="4910308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0B8B5A-DD93-BF0C-36F0-AB3CB651C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8533" y="2214282"/>
            <a:ext cx="5916169" cy="4095078"/>
          </a:xfrm>
        </p:spPr>
        <p:txBody>
          <a:bodyPr>
            <a:normAutofit/>
          </a:bodyPr>
          <a:lstStyle/>
          <a:p>
            <a:r>
              <a:rPr lang="en-GB" sz="1800"/>
              <a:t>Must be:</a:t>
            </a:r>
          </a:p>
          <a:p>
            <a:pPr lvl="1"/>
            <a:r>
              <a:rPr lang="en-GB" sz="1800"/>
              <a:t>In writing</a:t>
            </a:r>
          </a:p>
          <a:p>
            <a:pPr lvl="1"/>
            <a:r>
              <a:rPr lang="en-GB" sz="1800"/>
              <a:t>Describe the circumstances of the failure </a:t>
            </a:r>
          </a:p>
          <a:p>
            <a:pPr lvl="1"/>
            <a:r>
              <a:rPr lang="en-GB" sz="1800"/>
              <a:t>Inform that a further breach may lead to prosecution </a:t>
            </a:r>
          </a:p>
          <a:p>
            <a:pPr lvl="1"/>
            <a:endParaRPr lang="en-GB" sz="1800"/>
          </a:p>
          <a:p>
            <a:r>
              <a:rPr lang="en-GB" sz="1800"/>
              <a:t>Additional information:</a:t>
            </a:r>
          </a:p>
          <a:p>
            <a:pPr lvl="1"/>
            <a:r>
              <a:rPr lang="en-GB" sz="1800"/>
              <a:t>Responsibility of the supervisor</a:t>
            </a:r>
          </a:p>
          <a:p>
            <a:pPr lvl="1"/>
            <a:r>
              <a:rPr lang="en-GB" sz="1800"/>
              <a:t>Must be recorded somewhere </a:t>
            </a:r>
          </a:p>
          <a:p>
            <a:pPr lvl="1"/>
            <a:r>
              <a:rPr lang="en-GB" sz="1800"/>
              <a:t>Can be hand delivered or sent by 1</a:t>
            </a:r>
            <a:r>
              <a:rPr lang="en-GB" sz="1800" baseline="30000"/>
              <a:t>st</a:t>
            </a:r>
            <a:r>
              <a:rPr lang="en-GB" sz="1800"/>
              <a:t> class post to last known address </a:t>
            </a:r>
          </a:p>
        </p:txBody>
      </p:sp>
    </p:spTree>
    <p:extLst>
      <p:ext uri="{BB962C8B-B14F-4D97-AF65-F5344CB8AC3E}">
        <p14:creationId xmlns:p14="http://schemas.microsoft.com/office/powerpoint/2010/main" val="1415525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E8D3B17-7638-DFD3-18E4-8A6D61174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435F1F-811B-CD9A-C7FB-E93E6A7DB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8534" y="603504"/>
            <a:ext cx="5916169" cy="1527048"/>
          </a:xfrm>
        </p:spPr>
        <p:txBody>
          <a:bodyPr anchor="b">
            <a:normAutofit/>
          </a:bodyPr>
          <a:lstStyle/>
          <a:p>
            <a:r>
              <a:rPr lang="en-GB" dirty="0"/>
              <a:t>What can you do now? </a:t>
            </a:r>
            <a:endParaRPr lang="en-US" dirty="0"/>
          </a:p>
        </p:txBody>
      </p:sp>
      <p:pic>
        <p:nvPicPr>
          <p:cNvPr id="5" name="Picture 4" descr="Binoculars reflecting a sunset and laying on table by the sea">
            <a:extLst>
              <a:ext uri="{FF2B5EF4-FFF2-40B4-BE49-F238E27FC236}">
                <a16:creationId xmlns:a16="http://schemas.microsoft.com/office/drawing/2014/main" id="{004E1681-B705-8FDC-1CA4-0AB7F9486B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281" r="16925" b="-1"/>
          <a:stretch>
            <a:fillRect/>
          </a:stretch>
        </p:blipFill>
        <p:spPr>
          <a:xfrm>
            <a:off x="20" y="10"/>
            <a:ext cx="4910308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AEDE4B-EBFC-E56B-EF62-B9225C2C92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3079" y="3079107"/>
            <a:ext cx="5916169" cy="4095078"/>
          </a:xfrm>
        </p:spPr>
        <p:txBody>
          <a:bodyPr>
            <a:normAutofit/>
          </a:bodyPr>
          <a:lstStyle/>
          <a:p>
            <a:r>
              <a:rPr lang="en-GB" sz="2000"/>
              <a:t>Keep an eye on Bill progress </a:t>
            </a:r>
          </a:p>
          <a:p>
            <a:r>
              <a:rPr lang="en-GB" sz="2000"/>
              <a:t>Use opportunities to influences – stat guidance etc. </a:t>
            </a:r>
          </a:p>
          <a:p>
            <a:r>
              <a:rPr lang="en-GB" sz="2000"/>
              <a:t>Learning from pilot areas </a:t>
            </a:r>
          </a:p>
        </p:txBody>
      </p:sp>
    </p:spTree>
    <p:extLst>
      <p:ext uri="{BB962C8B-B14F-4D97-AF65-F5344CB8AC3E}">
        <p14:creationId xmlns:p14="http://schemas.microsoft.com/office/powerpoint/2010/main" val="2593950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E8D3B17-7638-DFD3-18E4-8A6D61174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F8C460-8EB2-774F-52F1-5FF7F10FF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8534" y="603504"/>
            <a:ext cx="5916169" cy="1527048"/>
          </a:xfrm>
        </p:spPr>
        <p:txBody>
          <a:bodyPr anchor="b">
            <a:normAutofit/>
          </a:bodyPr>
          <a:lstStyle/>
          <a:p>
            <a:r>
              <a:rPr lang="en-GB" dirty="0"/>
              <a:t>Future needs (if remains as is)</a:t>
            </a:r>
            <a:endParaRPr lang="en-US" dirty="0"/>
          </a:p>
        </p:txBody>
      </p:sp>
      <p:pic>
        <p:nvPicPr>
          <p:cNvPr id="4" name="Picture 3" descr="White Jigsaw puzzle on yellow colour background">
            <a:extLst>
              <a:ext uri="{FF2B5EF4-FFF2-40B4-BE49-F238E27FC236}">
                <a16:creationId xmlns:a16="http://schemas.microsoft.com/office/drawing/2014/main" id="{3683CB8E-03BC-BEB1-3681-E8D4E5E2D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81" r="884" b="-1"/>
          <a:stretch>
            <a:fillRect/>
          </a:stretch>
        </p:blipFill>
        <p:spPr>
          <a:xfrm>
            <a:off x="20" y="10"/>
            <a:ext cx="4910308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350B8B-3EEE-B8BF-83F8-8247445CA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8533" y="2214282"/>
            <a:ext cx="5916169" cy="4095078"/>
          </a:xfrm>
        </p:spPr>
        <p:txBody>
          <a:bodyPr>
            <a:normAutofit/>
          </a:bodyPr>
          <a:lstStyle/>
          <a:p>
            <a:r>
              <a:rPr lang="en-GB" sz="1800"/>
              <a:t>Local arrangements with partners around use, lead agency, consultation etc. </a:t>
            </a:r>
          </a:p>
          <a:p>
            <a:r>
              <a:rPr lang="en-GB" sz="1800"/>
              <a:t>Learning from current – identify, engage and educate providers of positive requirements </a:t>
            </a:r>
          </a:p>
          <a:p>
            <a:r>
              <a:rPr lang="en-GB" sz="1800"/>
              <a:t>Risk assessment template </a:t>
            </a:r>
          </a:p>
          <a:p>
            <a:r>
              <a:rPr lang="en-GB" sz="1800"/>
              <a:t>Warning letter template and central recording </a:t>
            </a:r>
          </a:p>
          <a:p>
            <a:r>
              <a:rPr lang="en-GB" sz="1800"/>
              <a:t>Review and amend of policy and procedure 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211484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E8D3B17-7638-DFD3-18E4-8A6D61174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E73D2E-FF6A-E512-D86A-C220D8F3E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8534" y="603504"/>
            <a:ext cx="5916169" cy="1527048"/>
          </a:xfrm>
        </p:spPr>
        <p:txBody>
          <a:bodyPr anchor="b">
            <a:normAutofit/>
          </a:bodyPr>
          <a:lstStyle/>
          <a:p>
            <a:r>
              <a:rPr lang="en-GB" dirty="0"/>
              <a:t>A little history…..</a:t>
            </a:r>
            <a:endParaRPr lang="en-US" dirty="0"/>
          </a:p>
        </p:txBody>
      </p:sp>
      <p:pic>
        <p:nvPicPr>
          <p:cNvPr id="4" name="Picture 3" descr="Law books section in library">
            <a:extLst>
              <a:ext uri="{FF2B5EF4-FFF2-40B4-BE49-F238E27FC236}">
                <a16:creationId xmlns:a16="http://schemas.microsoft.com/office/drawing/2014/main" id="{4038EE02-F18B-671B-7B7E-166CB7A51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45" r="20161" b="-1"/>
          <a:stretch>
            <a:fillRect/>
          </a:stretch>
        </p:blipFill>
        <p:spPr>
          <a:xfrm>
            <a:off x="20" y="10"/>
            <a:ext cx="4910308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8B1B8-914C-5021-1371-1E969A74C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8533" y="2214282"/>
            <a:ext cx="5916169" cy="4095078"/>
          </a:xfrm>
        </p:spPr>
        <p:txBody>
          <a:bodyPr>
            <a:normAutofit/>
          </a:bodyPr>
          <a:lstStyle/>
          <a:p>
            <a:r>
              <a:rPr lang="en-GB" sz="1800"/>
              <a:t>One of the main commitments made in the Labour Government Manifesto </a:t>
            </a:r>
          </a:p>
          <a:p>
            <a:r>
              <a:rPr lang="en-GB" sz="1800"/>
              <a:t>Currently contained in the Crime and Policing Bill </a:t>
            </a:r>
          </a:p>
          <a:p>
            <a:r>
              <a:rPr lang="en-GB" sz="1800"/>
              <a:t>Working it’s way through parliament </a:t>
            </a:r>
          </a:p>
          <a:p>
            <a:r>
              <a:rPr lang="en-GB" sz="1800"/>
              <a:t>May still be subject to changes</a:t>
            </a:r>
          </a:p>
          <a:p>
            <a:r>
              <a:rPr lang="en-GB" sz="1800"/>
              <a:t>A pilot first </a:t>
            </a:r>
          </a:p>
          <a:p>
            <a:r>
              <a:rPr lang="en-GB" sz="1800"/>
              <a:t>Changes to statutory guidance 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257563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55FEF-6FC2-B629-05A7-D847B0EA9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existing v the new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417C2-7C5D-DC99-24F7-44A36B444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957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15A6C05-D4D5-243A-8315-469FEC65D74C}"/>
              </a:ext>
            </a:extLst>
          </p:cNvPr>
          <p:cNvSpPr/>
          <p:nvPr/>
        </p:nvSpPr>
        <p:spPr>
          <a:xfrm>
            <a:off x="1146237" y="1825625"/>
            <a:ext cx="3385919" cy="402633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The Part 1 Injunction </a:t>
            </a:r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E6E7773-6E2E-D939-B347-C2715011073A}"/>
              </a:ext>
            </a:extLst>
          </p:cNvPr>
          <p:cNvCxnSpPr>
            <a:cxnSpLocks/>
          </p:cNvCxnSpPr>
          <p:nvPr/>
        </p:nvCxnSpPr>
        <p:spPr>
          <a:xfrm>
            <a:off x="5106147" y="3946961"/>
            <a:ext cx="197970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37379CF-D868-C440-F946-F22DD9BD525B}"/>
              </a:ext>
            </a:extLst>
          </p:cNvPr>
          <p:cNvSpPr/>
          <p:nvPr/>
        </p:nvSpPr>
        <p:spPr>
          <a:xfrm>
            <a:off x="7659844" y="1862932"/>
            <a:ext cx="3385917" cy="101324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Respect Order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2E3E107-9B98-07DA-0CD0-E1961365AE0F}"/>
              </a:ext>
            </a:extLst>
          </p:cNvPr>
          <p:cNvSpPr>
            <a:spLocks noGrp="1"/>
          </p:cNvSpPr>
          <p:nvPr/>
        </p:nvSpPr>
        <p:spPr>
          <a:xfrm>
            <a:off x="838200" y="3471800"/>
            <a:ext cx="10515600" cy="3595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7E58CC2-F814-02E8-D50D-E4208E5E77E9}"/>
              </a:ext>
            </a:extLst>
          </p:cNvPr>
          <p:cNvSpPr/>
          <p:nvPr/>
        </p:nvSpPr>
        <p:spPr>
          <a:xfrm>
            <a:off x="7659844" y="3354326"/>
            <a:ext cx="3385917" cy="10567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Housing Injunction 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E22273F-5A24-1ABF-B1A0-7F033EF45B9A}"/>
              </a:ext>
            </a:extLst>
          </p:cNvPr>
          <p:cNvSpPr>
            <a:spLocks noGrp="1"/>
          </p:cNvSpPr>
          <p:nvPr/>
        </p:nvSpPr>
        <p:spPr>
          <a:xfrm>
            <a:off x="990600" y="3656200"/>
            <a:ext cx="10515600" cy="3595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ED2D9F6-40E9-C508-2846-C78F6DFA6CEC}"/>
              </a:ext>
            </a:extLst>
          </p:cNvPr>
          <p:cNvSpPr/>
          <p:nvPr/>
        </p:nvSpPr>
        <p:spPr>
          <a:xfrm>
            <a:off x="7659844" y="4841688"/>
            <a:ext cx="3385917" cy="91903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Youth Injunction 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1BE24EB-4FE4-9289-8727-53B85DD0B09C}"/>
              </a:ext>
            </a:extLst>
          </p:cNvPr>
          <p:cNvSpPr>
            <a:spLocks noGrp="1"/>
          </p:cNvSpPr>
          <p:nvPr/>
        </p:nvSpPr>
        <p:spPr>
          <a:xfrm>
            <a:off x="990600" y="5319838"/>
            <a:ext cx="10515600" cy="3595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147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53CF00F-82D0-0DBA-75D5-1D01B4526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E93325-077C-1CD4-66E4-1B995844B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945037" cy="1133856"/>
          </a:xfrm>
        </p:spPr>
        <p:txBody>
          <a:bodyPr anchor="t">
            <a:normAutofit/>
          </a:bodyPr>
          <a:lstStyle/>
          <a:p>
            <a:r>
              <a:rPr lang="en-GB" dirty="0"/>
              <a:t>The differences 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49B6BF2-2703-21FA-642C-2E5801CBE3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7884980"/>
              </p:ext>
            </p:extLst>
          </p:nvPr>
        </p:nvGraphicFramePr>
        <p:xfrm>
          <a:off x="612648" y="2224472"/>
          <a:ext cx="10945041" cy="3727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9636">
                  <a:extLst>
                    <a:ext uri="{9D8B030D-6E8A-4147-A177-3AD203B41FA5}">
                      <a16:colId xmlns:a16="http://schemas.microsoft.com/office/drawing/2014/main" val="1817085266"/>
                    </a:ext>
                  </a:extLst>
                </a:gridCol>
                <a:gridCol w="1488417">
                  <a:extLst>
                    <a:ext uri="{9D8B030D-6E8A-4147-A177-3AD203B41FA5}">
                      <a16:colId xmlns:a16="http://schemas.microsoft.com/office/drawing/2014/main" val="3794147940"/>
                    </a:ext>
                  </a:extLst>
                </a:gridCol>
                <a:gridCol w="1367726">
                  <a:extLst>
                    <a:ext uri="{9D8B030D-6E8A-4147-A177-3AD203B41FA5}">
                      <a16:colId xmlns:a16="http://schemas.microsoft.com/office/drawing/2014/main" val="2400476358"/>
                    </a:ext>
                  </a:extLst>
                </a:gridCol>
                <a:gridCol w="1339575">
                  <a:extLst>
                    <a:ext uri="{9D8B030D-6E8A-4147-A177-3AD203B41FA5}">
                      <a16:colId xmlns:a16="http://schemas.microsoft.com/office/drawing/2014/main" val="671381142"/>
                    </a:ext>
                  </a:extLst>
                </a:gridCol>
                <a:gridCol w="1339575">
                  <a:extLst>
                    <a:ext uri="{9D8B030D-6E8A-4147-A177-3AD203B41FA5}">
                      <a16:colId xmlns:a16="http://schemas.microsoft.com/office/drawing/2014/main" val="4277289027"/>
                    </a:ext>
                  </a:extLst>
                </a:gridCol>
                <a:gridCol w="1370962">
                  <a:extLst>
                    <a:ext uri="{9D8B030D-6E8A-4147-A177-3AD203B41FA5}">
                      <a16:colId xmlns:a16="http://schemas.microsoft.com/office/drawing/2014/main" val="3163451315"/>
                    </a:ext>
                  </a:extLst>
                </a:gridCol>
                <a:gridCol w="1339575">
                  <a:extLst>
                    <a:ext uri="{9D8B030D-6E8A-4147-A177-3AD203B41FA5}">
                      <a16:colId xmlns:a16="http://schemas.microsoft.com/office/drawing/2014/main" val="2237183799"/>
                    </a:ext>
                  </a:extLst>
                </a:gridCol>
                <a:gridCol w="1339575">
                  <a:extLst>
                    <a:ext uri="{9D8B030D-6E8A-4147-A177-3AD203B41FA5}">
                      <a16:colId xmlns:a16="http://schemas.microsoft.com/office/drawing/2014/main" val="2144309658"/>
                    </a:ext>
                  </a:extLst>
                </a:gridCol>
              </a:tblGrid>
              <a:tr h="68959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Applicants 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Definition of ASB 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Age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Content 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Standard of proof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Court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Breach </a:t>
                      </a:r>
                      <a:endParaRPr lang="en-US" sz="1800"/>
                    </a:p>
                  </a:txBody>
                  <a:tcPr marL="93188" marR="93188" marT="46594" marB="46594"/>
                </a:tc>
                <a:extLst>
                  <a:ext uri="{0D108BD9-81ED-4DB2-BD59-A6C34878D82A}">
                    <a16:rowId xmlns:a16="http://schemas.microsoft.com/office/drawing/2014/main" val="4258974645"/>
                  </a:ext>
                </a:extLst>
              </a:tr>
              <a:tr h="689590">
                <a:tc>
                  <a:txBody>
                    <a:bodyPr/>
                    <a:lstStyle/>
                    <a:p>
                      <a:r>
                        <a:rPr lang="en-GB" sz="1800"/>
                        <a:t>Existing Injunction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Police, LA, RPs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HAD or NA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10+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Prohibit &amp; compel 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Balance of Probs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County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Contempt of court </a:t>
                      </a:r>
                      <a:endParaRPr lang="en-US" sz="1800"/>
                    </a:p>
                  </a:txBody>
                  <a:tcPr marL="93188" marR="93188" marT="46594" marB="46594"/>
                </a:tc>
                <a:extLst>
                  <a:ext uri="{0D108BD9-81ED-4DB2-BD59-A6C34878D82A}">
                    <a16:rowId xmlns:a16="http://schemas.microsoft.com/office/drawing/2014/main" val="2048186847"/>
                  </a:ext>
                </a:extLst>
              </a:tr>
              <a:tr h="689590">
                <a:tc>
                  <a:txBody>
                    <a:bodyPr/>
                    <a:lstStyle/>
                    <a:p>
                      <a:r>
                        <a:rPr lang="en-GB" sz="1800"/>
                        <a:t>Respect Order 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Police, LA, RPs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HAD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18+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Prohibit &amp; compel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Balance of Probs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County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Criminal offence</a:t>
                      </a:r>
                      <a:endParaRPr lang="en-US" sz="1800"/>
                    </a:p>
                  </a:txBody>
                  <a:tcPr marL="93188" marR="93188" marT="46594" marB="46594"/>
                </a:tc>
                <a:extLst>
                  <a:ext uri="{0D108BD9-81ED-4DB2-BD59-A6C34878D82A}">
                    <a16:rowId xmlns:a16="http://schemas.microsoft.com/office/drawing/2014/main" val="1670662517"/>
                  </a:ext>
                </a:extLst>
              </a:tr>
              <a:tr h="689590">
                <a:tc>
                  <a:txBody>
                    <a:bodyPr/>
                    <a:lstStyle/>
                    <a:p>
                      <a:r>
                        <a:rPr lang="en-GB" sz="1800"/>
                        <a:t>Housing Injunction 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Police, LA, RPs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NA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18+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Prohibit &amp; compel 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Balance of Probs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County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Contempt of court </a:t>
                      </a:r>
                      <a:endParaRPr lang="en-US" sz="1800"/>
                    </a:p>
                  </a:txBody>
                  <a:tcPr marL="93188" marR="93188" marT="46594" marB="46594"/>
                </a:tc>
                <a:extLst>
                  <a:ext uri="{0D108BD9-81ED-4DB2-BD59-A6C34878D82A}">
                    <a16:rowId xmlns:a16="http://schemas.microsoft.com/office/drawing/2014/main" val="3705844569"/>
                  </a:ext>
                </a:extLst>
              </a:tr>
              <a:tr h="969154">
                <a:tc>
                  <a:txBody>
                    <a:bodyPr/>
                    <a:lstStyle/>
                    <a:p>
                      <a:r>
                        <a:rPr lang="en-GB" sz="1800"/>
                        <a:t>Youth Injunction 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Police, LA, RPs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NA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10-17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Prohibit &amp; compel 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Balance of Probs 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Youth (in civil capacity) </a:t>
                      </a:r>
                      <a:endParaRPr lang="en-US" sz="1800"/>
                    </a:p>
                  </a:txBody>
                  <a:tcPr marL="93188" marR="93188" marT="46594" marB="46594"/>
                </a:tc>
                <a:tc>
                  <a:txBody>
                    <a:bodyPr/>
                    <a:lstStyle/>
                    <a:p>
                      <a:r>
                        <a:rPr lang="en-GB" sz="1800"/>
                        <a:t>Contempt of court </a:t>
                      </a:r>
                      <a:endParaRPr lang="en-US" sz="1800"/>
                    </a:p>
                  </a:txBody>
                  <a:tcPr marL="93188" marR="93188" marT="46594" marB="46594"/>
                </a:tc>
                <a:extLst>
                  <a:ext uri="{0D108BD9-81ED-4DB2-BD59-A6C34878D82A}">
                    <a16:rowId xmlns:a16="http://schemas.microsoft.com/office/drawing/2014/main" val="9087328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470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E8D3B17-7638-DFD3-18E4-8A6D61174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F0FDCE-9C9D-86E7-661F-93A0241B3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8534" y="603504"/>
            <a:ext cx="5916169" cy="1527048"/>
          </a:xfrm>
        </p:spPr>
        <p:txBody>
          <a:bodyPr anchor="b">
            <a:normAutofit/>
          </a:bodyPr>
          <a:lstStyle/>
          <a:p>
            <a:r>
              <a:rPr lang="en-GB" dirty="0"/>
              <a:t>Some things to note: options of Court</a:t>
            </a:r>
            <a:endParaRPr lang="en-US" dirty="0"/>
          </a:p>
        </p:txBody>
      </p:sp>
      <p:pic>
        <p:nvPicPr>
          <p:cNvPr id="5" name="Picture 4" descr="A hand holding a pen and shading circles on a sheet">
            <a:extLst>
              <a:ext uri="{FF2B5EF4-FFF2-40B4-BE49-F238E27FC236}">
                <a16:creationId xmlns:a16="http://schemas.microsoft.com/office/drawing/2014/main" id="{46E8030F-80AD-CFD1-CF4E-388718C7BB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382" r="16911" b="-1"/>
          <a:stretch>
            <a:fillRect/>
          </a:stretch>
        </p:blipFill>
        <p:spPr>
          <a:xfrm>
            <a:off x="20" y="10"/>
            <a:ext cx="4910308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4FFDA-CAF0-7673-F978-92863C38C0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8877" y="2923988"/>
            <a:ext cx="5916169" cy="4095078"/>
          </a:xfrm>
        </p:spPr>
        <p:txBody>
          <a:bodyPr>
            <a:normAutofit/>
          </a:bodyPr>
          <a:lstStyle/>
          <a:p>
            <a:r>
              <a:rPr lang="en-GB" sz="2000"/>
              <a:t>The court can treat an application for a housing order as if it were for a respect order </a:t>
            </a:r>
          </a:p>
          <a:p>
            <a:r>
              <a:rPr lang="en-GB" sz="2000"/>
              <a:t>What this means in practice:</a:t>
            </a:r>
          </a:p>
          <a:p>
            <a:pPr lvl="1"/>
            <a:r>
              <a:rPr lang="en-GB" sz="2000"/>
              <a:t>Housing order could become a respect order </a:t>
            </a:r>
          </a:p>
          <a:p>
            <a:pPr lvl="1"/>
            <a:r>
              <a:rPr lang="en-GB" sz="2000"/>
              <a:t>Important to consult (even though not formal requirement) </a:t>
            </a:r>
          </a:p>
          <a:p>
            <a:pPr lvl="1"/>
            <a:r>
              <a:rPr lang="en-GB" sz="2000"/>
              <a:t>Complete the risk assessment </a:t>
            </a:r>
          </a:p>
        </p:txBody>
      </p:sp>
    </p:spTree>
    <p:extLst>
      <p:ext uri="{BB962C8B-B14F-4D97-AF65-F5344CB8AC3E}">
        <p14:creationId xmlns:p14="http://schemas.microsoft.com/office/powerpoint/2010/main" val="2233374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E8D3B17-7638-DFD3-18E4-8A6D61174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70E20B-A939-F4A8-4C3B-2A12ED42F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8534" y="603504"/>
            <a:ext cx="5916169" cy="1527048"/>
          </a:xfrm>
        </p:spPr>
        <p:txBody>
          <a:bodyPr anchor="b">
            <a:normAutofit/>
          </a:bodyPr>
          <a:lstStyle/>
          <a:p>
            <a:r>
              <a:rPr lang="en-GB" dirty="0"/>
              <a:t>Some things to note: risk assessments </a:t>
            </a:r>
            <a:endParaRPr lang="en-US" dirty="0"/>
          </a:p>
        </p:txBody>
      </p:sp>
      <p:pic>
        <p:nvPicPr>
          <p:cNvPr id="5" name="Picture 4" descr="Pen placed on top of a signature line">
            <a:extLst>
              <a:ext uri="{FF2B5EF4-FFF2-40B4-BE49-F238E27FC236}">
                <a16:creationId xmlns:a16="http://schemas.microsoft.com/office/drawing/2014/main" id="{87C37788-F2F1-D0F7-66A1-3B4FBE48E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051" r="1156" b="-1"/>
          <a:stretch>
            <a:fillRect/>
          </a:stretch>
        </p:blipFill>
        <p:spPr>
          <a:xfrm>
            <a:off x="20" y="10"/>
            <a:ext cx="4910308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B4307F-73A3-EEAE-D420-14F94D025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8533" y="2214282"/>
            <a:ext cx="5916169" cy="4095078"/>
          </a:xfrm>
        </p:spPr>
        <p:txBody>
          <a:bodyPr>
            <a:normAutofit/>
          </a:bodyPr>
          <a:lstStyle/>
          <a:p>
            <a:r>
              <a:rPr lang="en-GB" sz="1800"/>
              <a:t>Statutory requirement</a:t>
            </a:r>
          </a:p>
          <a:p>
            <a:r>
              <a:rPr lang="en-GB" sz="1800"/>
              <a:t>Must include:</a:t>
            </a:r>
          </a:p>
          <a:p>
            <a:pPr lvl="1"/>
            <a:r>
              <a:rPr lang="en-GB" sz="1800"/>
              <a:t>The risk of a person/s being caused ASB by the respondent </a:t>
            </a:r>
          </a:p>
          <a:p>
            <a:pPr lvl="1"/>
            <a:r>
              <a:rPr lang="en-GB" sz="1800"/>
              <a:t>Any vulnerabilities of the respondent </a:t>
            </a:r>
          </a:p>
          <a:p>
            <a:pPr lvl="1"/>
            <a:r>
              <a:rPr lang="en-GB" sz="1800"/>
              <a:t>Any alternative means of resolving the ASB that have been tried</a:t>
            </a:r>
          </a:p>
          <a:p>
            <a:pPr lvl="1"/>
            <a:r>
              <a:rPr lang="en-GB" sz="1800"/>
              <a:t>Any other relevant information </a:t>
            </a:r>
          </a:p>
          <a:p>
            <a:r>
              <a:rPr lang="en-GB" sz="1800"/>
              <a:t>Should sound very familiar!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778919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E448DB1-4196-18A6-15DA-C72635C1B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pic>
        <p:nvPicPr>
          <p:cNvPr id="5" name="Picture 4" descr="Chicken wire close-up">
            <a:extLst>
              <a:ext uri="{FF2B5EF4-FFF2-40B4-BE49-F238E27FC236}">
                <a16:creationId xmlns:a16="http://schemas.microsoft.com/office/drawing/2014/main" id="{03D77425-437E-377B-3F08-17EC44A421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235" b="1496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6A10D8F-D463-70E5-239B-17AD65EF4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73183" y="173181"/>
            <a:ext cx="6858002" cy="651164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6000">
                <a:schemeClr val="bg1">
                  <a:alpha val="30000"/>
                </a:schemeClr>
              </a:gs>
              <a:gs pos="26000">
                <a:schemeClr val="bg1">
                  <a:alpha val="17000"/>
                </a:schemeClr>
              </a:gs>
              <a:gs pos="100000">
                <a:schemeClr val="bg1">
                  <a:alpha val="4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CFDF43-15FF-77BD-AB71-76E3A5C6B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506" y="603315"/>
            <a:ext cx="5649211" cy="368573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100" b="1"/>
              <a:t>Some things to note: mandatory 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3AB98-31D0-DC99-846F-C6C3AA930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507" y="4437176"/>
            <a:ext cx="4007587" cy="129080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2200"/>
              <a:t>Breach of orders will be included as ground for absolute possession </a:t>
            </a:r>
          </a:p>
        </p:txBody>
      </p:sp>
    </p:spTree>
    <p:extLst>
      <p:ext uri="{BB962C8B-B14F-4D97-AF65-F5344CB8AC3E}">
        <p14:creationId xmlns:p14="http://schemas.microsoft.com/office/powerpoint/2010/main" val="15465809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29113-81DC-E1D5-A00B-60F8207F9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things to note: positive requirements- the warning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97D06-EEE0-CFB3-032B-5F587D27A9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764FCB0-FF33-08A5-E807-44AAE5BD5BD3}"/>
              </a:ext>
            </a:extLst>
          </p:cNvPr>
          <p:cNvSpPr/>
          <p:nvPr/>
        </p:nvSpPr>
        <p:spPr>
          <a:xfrm>
            <a:off x="5181600" y="1918197"/>
            <a:ext cx="1828800" cy="90817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Respect Order </a:t>
            </a:r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D890B0E-1EE7-2BB9-7A87-149C29D25ECD}"/>
              </a:ext>
            </a:extLst>
          </p:cNvPr>
          <p:cNvCxnSpPr>
            <a:cxnSpLocks/>
          </p:cNvCxnSpPr>
          <p:nvPr/>
        </p:nvCxnSpPr>
        <p:spPr>
          <a:xfrm flipH="1">
            <a:off x="4141071" y="2799448"/>
            <a:ext cx="1226547" cy="10861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93A809F-0055-2323-2292-FC29FCC23452}"/>
              </a:ext>
            </a:extLst>
          </p:cNvPr>
          <p:cNvCxnSpPr>
            <a:cxnSpLocks/>
          </p:cNvCxnSpPr>
          <p:nvPr/>
        </p:nvCxnSpPr>
        <p:spPr>
          <a:xfrm>
            <a:off x="6898590" y="2826373"/>
            <a:ext cx="1642782" cy="103268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E853319-2CE1-3BF3-9248-B4B9C9614C87}"/>
              </a:ext>
            </a:extLst>
          </p:cNvPr>
          <p:cNvSpPr/>
          <p:nvPr/>
        </p:nvSpPr>
        <p:spPr>
          <a:xfrm>
            <a:off x="2925544" y="3993823"/>
            <a:ext cx="1828800" cy="18288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Prohibitions </a:t>
            </a:r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9830271-B8FE-DA29-25FB-FC2AC36377C4}"/>
              </a:ext>
            </a:extLst>
          </p:cNvPr>
          <p:cNvSpPr/>
          <p:nvPr/>
        </p:nvSpPr>
        <p:spPr>
          <a:xfrm>
            <a:off x="7719981" y="3945405"/>
            <a:ext cx="1828800" cy="63655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PR – take certain steps </a:t>
            </a:r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3391809-3DD6-4E38-77A5-08AF0621ABE1}"/>
              </a:ext>
            </a:extLst>
          </p:cNvPr>
          <p:cNvSpPr/>
          <p:nvPr/>
        </p:nvSpPr>
        <p:spPr>
          <a:xfrm>
            <a:off x="7719981" y="4792135"/>
            <a:ext cx="1828800" cy="63655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700" dirty="0"/>
              <a:t>PR – undertake certain activities 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343471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E8D3B17-7638-DFD3-18E4-8A6D61174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9960AC-D256-2226-E411-CC516CDCE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8534" y="603504"/>
            <a:ext cx="5916169" cy="1527048"/>
          </a:xfrm>
        </p:spPr>
        <p:txBody>
          <a:bodyPr anchor="b">
            <a:normAutofit/>
          </a:bodyPr>
          <a:lstStyle/>
          <a:p>
            <a:r>
              <a:rPr lang="en-GB" dirty="0"/>
              <a:t>Activity Requirement </a:t>
            </a:r>
            <a:endParaRPr lang="en-US" dirty="0"/>
          </a:p>
        </p:txBody>
      </p:sp>
      <p:pic>
        <p:nvPicPr>
          <p:cNvPr id="4" name="Picture 3" descr="Football players on a dirt field with a ball">
            <a:extLst>
              <a:ext uri="{FF2B5EF4-FFF2-40B4-BE49-F238E27FC236}">
                <a16:creationId xmlns:a16="http://schemas.microsoft.com/office/drawing/2014/main" id="{D1766877-3E46-0026-D299-59A9AEDD6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1" r="10360" b="-1"/>
          <a:stretch>
            <a:fillRect/>
          </a:stretch>
        </p:blipFill>
        <p:spPr>
          <a:xfrm>
            <a:off x="20" y="10"/>
            <a:ext cx="4910308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2676D8-9FF8-1EA4-57E7-568C2F938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8533" y="2214282"/>
            <a:ext cx="5916169" cy="4095078"/>
          </a:xfrm>
        </p:spPr>
        <p:txBody>
          <a:bodyPr>
            <a:normAutofit/>
          </a:bodyPr>
          <a:lstStyle/>
          <a:p>
            <a:r>
              <a:rPr lang="en-GB" sz="1800"/>
              <a:t>A positive requirement which requires the respondent to undertake an activity. </a:t>
            </a:r>
          </a:p>
          <a:p>
            <a:r>
              <a:rPr lang="en-GB" sz="1800"/>
              <a:t>If fails to comply they must be given a warning first </a:t>
            </a:r>
          </a:p>
          <a:p>
            <a:r>
              <a:rPr lang="en-GB" sz="1800"/>
              <a:t>Unless they have already received a warning in the 12 months prior </a:t>
            </a:r>
          </a:p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18460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The Respect Order</vt:lpstr>
      <vt:lpstr>A little history…..</vt:lpstr>
      <vt:lpstr>The existing v the new</vt:lpstr>
      <vt:lpstr>The differences </vt:lpstr>
      <vt:lpstr>Some things to note: options of Court</vt:lpstr>
      <vt:lpstr>Some things to note: risk assessments </vt:lpstr>
      <vt:lpstr>Some things to note: mandatory ground</vt:lpstr>
      <vt:lpstr>Some things to note: positive requirements- the warning </vt:lpstr>
      <vt:lpstr>Activity Requirement </vt:lpstr>
      <vt:lpstr>Warning in more detail </vt:lpstr>
      <vt:lpstr>What can you do now? </vt:lpstr>
      <vt:lpstr>Future needs (if remains as is)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Respect Order</dc:title>
  <dc:creator>Janine Green</dc:creator>
  <cp:lastModifiedBy>Janine Green</cp:lastModifiedBy>
  <cp:revision>4</cp:revision>
  <dcterms:created xsi:type="dcterms:W3CDTF">2025-07-04T06:24:13Z</dcterms:created>
  <dcterms:modified xsi:type="dcterms:W3CDTF">2025-07-04T15:06:06Z</dcterms:modified>
</cp:coreProperties>
</file>