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8" r:id="rId4"/>
    <p:sldId id="269" r:id="rId5"/>
    <p:sldId id="270" r:id="rId6"/>
    <p:sldId id="271" r:id="rId7"/>
    <p:sldId id="264" r:id="rId8"/>
  </p:sldIdLst>
  <p:sldSz cx="18288000" cy="10287000"/>
  <p:notesSz cx="6858000" cy="9144000"/>
  <p:embeddedFontLst>
    <p:embeddedFont>
      <p:font typeface="Canva Sans Bold Italics" panose="020B0604020202020204" charset="0"/>
      <p:regular r:id="rId10"/>
      <p:bold r:id="rId11"/>
      <p:italic r:id="rId12"/>
      <p:boldItalic r:id="rId13"/>
    </p:embeddedFont>
    <p:embeddedFont>
      <p:font typeface="Klein Bold" panose="020B0604020202020204" charset="0"/>
      <p:regular r:id="rId14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593" autoAdjust="0"/>
    <p:restoredTop sz="78019" autoAdjust="0"/>
  </p:normalViewPr>
  <p:slideViewPr>
    <p:cSldViewPr>
      <p:cViewPr varScale="1">
        <p:scale>
          <a:sx n="48" d="100"/>
          <a:sy n="48" d="100"/>
        </p:scale>
        <p:origin x="256" y="14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2791F-D050-C548-9EA2-B513B6C6F6B1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33DD0-D256-5243-A115-AF754E7EE8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724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Offence committed:</a:t>
            </a:r>
          </a:p>
          <a:p>
            <a:endParaRPr lang="en-GB" dirty="0"/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person who without reasonable excuse:</a:t>
            </a: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anything they are prohibited from doing by a Respect Order, or</a:t>
            </a: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Fails to do anything they are required to do by a Respect Order,</a:t>
            </a:r>
            <a:b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commits an offence.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33DD0-D256-5243-A115-AF754E7EE81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411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23850" lvl="1" indent="0">
              <a:lnSpc>
                <a:spcPts val="4200"/>
              </a:lnSpc>
              <a:buFont typeface="Arial"/>
              <a:buNone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33DD0-D256-5243-A115-AF754E7EE81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794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33DD0-D256-5243-A115-AF754E7EE81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822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33DD0-D256-5243-A115-AF754E7EE81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143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33DD0-D256-5243-A115-AF754E7EE81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1544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E33DD0-D256-5243-A115-AF754E7EE81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896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66927" y="-4280359"/>
            <a:ext cx="10812392" cy="10812392"/>
          </a:xfrm>
          <a:custGeom>
            <a:avLst/>
            <a:gdLst/>
            <a:ahLst/>
            <a:cxnLst/>
            <a:rect l="l" t="t" r="r" b="b"/>
            <a:pathLst>
              <a:path w="10812392" h="10812392">
                <a:moveTo>
                  <a:pt x="0" y="0"/>
                </a:moveTo>
                <a:lnTo>
                  <a:pt x="10812393" y="0"/>
                </a:lnTo>
                <a:lnTo>
                  <a:pt x="10812393" y="10812392"/>
                </a:lnTo>
                <a:lnTo>
                  <a:pt x="0" y="108123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-3407200" y="4432068"/>
            <a:ext cx="5764383" cy="5764383"/>
          </a:xfrm>
          <a:custGeom>
            <a:avLst/>
            <a:gdLst/>
            <a:ahLst/>
            <a:cxnLst/>
            <a:rect l="l" t="t" r="r" b="b"/>
            <a:pathLst>
              <a:path w="5764383" h="5764383">
                <a:moveTo>
                  <a:pt x="0" y="0"/>
                </a:moveTo>
                <a:lnTo>
                  <a:pt x="5764383" y="0"/>
                </a:lnTo>
                <a:lnTo>
                  <a:pt x="5764383" y="5764383"/>
                </a:lnTo>
                <a:lnTo>
                  <a:pt x="0" y="57643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57078" y="7982319"/>
            <a:ext cx="5764383" cy="5764383"/>
          </a:xfrm>
          <a:custGeom>
            <a:avLst/>
            <a:gdLst/>
            <a:ahLst/>
            <a:cxnLst/>
            <a:rect l="l" t="t" r="r" b="b"/>
            <a:pathLst>
              <a:path w="5764383" h="5764383">
                <a:moveTo>
                  <a:pt x="0" y="0"/>
                </a:moveTo>
                <a:lnTo>
                  <a:pt x="5764383" y="0"/>
                </a:lnTo>
                <a:lnTo>
                  <a:pt x="5764383" y="5764383"/>
                </a:lnTo>
                <a:lnTo>
                  <a:pt x="0" y="57643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07497" y="214556"/>
            <a:ext cx="3544429" cy="2908433"/>
          </a:xfrm>
          <a:custGeom>
            <a:avLst/>
            <a:gdLst/>
            <a:ahLst/>
            <a:cxnLst/>
            <a:rect l="l" t="t" r="r" b="b"/>
            <a:pathLst>
              <a:path w="3544429" h="2908433">
                <a:moveTo>
                  <a:pt x="0" y="0"/>
                </a:moveTo>
                <a:lnTo>
                  <a:pt x="3544430" y="0"/>
                </a:lnTo>
                <a:lnTo>
                  <a:pt x="3544430" y="2908433"/>
                </a:lnTo>
                <a:lnTo>
                  <a:pt x="0" y="290843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6172200" y="4105133"/>
            <a:ext cx="11353800" cy="35702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4399"/>
              </a:lnSpc>
            </a:pPr>
            <a:r>
              <a:rPr lang="en-US" sz="8000" b="1" dirty="0">
                <a:solidFill>
                  <a:srgbClr val="2A2E3A"/>
                </a:solidFill>
                <a:latin typeface="Klein Bold"/>
                <a:ea typeface="Klein Bold"/>
                <a:cs typeface="Klein Bold"/>
                <a:sym typeface="Klein Bold"/>
              </a:rPr>
              <a:t>Respect Orders: </a:t>
            </a:r>
          </a:p>
          <a:p>
            <a:pPr algn="l">
              <a:lnSpc>
                <a:spcPts val="14399"/>
              </a:lnSpc>
            </a:pPr>
            <a:r>
              <a:rPr lang="en-US" sz="8000" b="1" dirty="0">
                <a:solidFill>
                  <a:srgbClr val="718BAB"/>
                </a:solidFill>
                <a:latin typeface="Klein Bold"/>
                <a:ea typeface="Klein Bold"/>
                <a:cs typeface="Klein Bold"/>
                <a:sym typeface="Klein Bold"/>
              </a:rPr>
              <a:t>The Criminal Breach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07513" y="3346997"/>
            <a:ext cx="4913948" cy="349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 i="1">
                <a:solidFill>
                  <a:srgbClr val="FFFFFF"/>
                </a:solidFill>
                <a:latin typeface="Canva Sans Bold Italics"/>
                <a:ea typeface="Canva Sans Bold Italics"/>
                <a:cs typeface="Canva Sans Bold Italics"/>
                <a:sym typeface="Canva Sans Bold Italics"/>
              </a:rPr>
              <a:t>Supporting Excellence in Investigations</a:t>
            </a: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4D351787-05A6-B849-2E55-399CB1A07B48}"/>
              </a:ext>
            </a:extLst>
          </p:cNvPr>
          <p:cNvSpPr/>
          <p:nvPr/>
        </p:nvSpPr>
        <p:spPr>
          <a:xfrm>
            <a:off x="12432422" y="8115300"/>
            <a:ext cx="5909378" cy="1844769"/>
          </a:xfrm>
          <a:custGeom>
            <a:avLst/>
            <a:gdLst/>
            <a:ahLst/>
            <a:cxnLst/>
            <a:rect l="l" t="t" r="r" b="b"/>
            <a:pathLst>
              <a:path w="6451058" h="2013226">
                <a:moveTo>
                  <a:pt x="0" y="0"/>
                </a:moveTo>
                <a:lnTo>
                  <a:pt x="6451058" y="0"/>
                </a:lnTo>
                <a:lnTo>
                  <a:pt x="6451058" y="2013226"/>
                </a:lnTo>
                <a:lnTo>
                  <a:pt x="0" y="201322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4301" r="-49127" b="-4301"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ACCA9F-5943-29D3-446E-C63379E0EE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1494" y="-6724"/>
            <a:ext cx="3928577" cy="39285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mond 3">
            <a:extLst>
              <a:ext uri="{FF2B5EF4-FFF2-40B4-BE49-F238E27FC236}">
                <a16:creationId xmlns:a16="http://schemas.microsoft.com/office/drawing/2014/main" id="{142C2CA9-BCCE-1C33-C0F9-2C75AC04D50A}"/>
              </a:ext>
            </a:extLst>
          </p:cNvPr>
          <p:cNvSpPr/>
          <p:nvPr/>
        </p:nvSpPr>
        <p:spPr>
          <a:xfrm>
            <a:off x="15566571" y="56959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DE03A02C-978E-53C9-1318-015C757A3009}"/>
              </a:ext>
            </a:extLst>
          </p:cNvPr>
          <p:cNvSpPr/>
          <p:nvPr/>
        </p:nvSpPr>
        <p:spPr>
          <a:xfrm>
            <a:off x="14243957" y="6877050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F460F833-943B-B366-210B-99EB40893D87}"/>
              </a:ext>
            </a:extLst>
          </p:cNvPr>
          <p:cNvSpPr/>
          <p:nvPr/>
        </p:nvSpPr>
        <p:spPr>
          <a:xfrm>
            <a:off x="16889185" y="6881019"/>
            <a:ext cx="2667000" cy="2362200"/>
          </a:xfrm>
          <a:prstGeom prst="diamond">
            <a:avLst/>
          </a:prstGeom>
          <a:blipFill>
            <a:blip r:embed="rId5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BC851F2C-2297-8B4A-D082-682316171424}"/>
              </a:ext>
            </a:extLst>
          </p:cNvPr>
          <p:cNvSpPr/>
          <p:nvPr/>
        </p:nvSpPr>
        <p:spPr>
          <a:xfrm>
            <a:off x="15597744" y="8114374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8BCFDF78-8056-AF31-B558-CDF8F9324441}"/>
              </a:ext>
            </a:extLst>
          </p:cNvPr>
          <p:cNvSpPr/>
          <p:nvPr/>
        </p:nvSpPr>
        <p:spPr>
          <a:xfrm>
            <a:off x="12921343" y="8042564"/>
            <a:ext cx="2667000" cy="2362200"/>
          </a:xfrm>
          <a:prstGeom prst="diamond">
            <a:avLst/>
          </a:prstGeom>
          <a:blipFill>
            <a:blip r:embed="rId7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8C7652D5-4F21-4F43-9A40-1A342CAB010B}"/>
              </a:ext>
            </a:extLst>
          </p:cNvPr>
          <p:cNvSpPr/>
          <p:nvPr/>
        </p:nvSpPr>
        <p:spPr>
          <a:xfrm>
            <a:off x="11587843" y="92392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A179D217-72E0-F5B5-0006-50155AA94F13}"/>
              </a:ext>
            </a:extLst>
          </p:cNvPr>
          <p:cNvSpPr/>
          <p:nvPr/>
        </p:nvSpPr>
        <p:spPr>
          <a:xfrm>
            <a:off x="16910957" y="4510881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B8583F88-8744-2F93-BBF7-B571D14CB622}"/>
              </a:ext>
            </a:extLst>
          </p:cNvPr>
          <p:cNvSpPr/>
          <p:nvPr/>
        </p:nvSpPr>
        <p:spPr>
          <a:xfrm>
            <a:off x="16954500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CC9659B4-CDD1-EA7F-1FBF-084A20DBFA81}"/>
              </a:ext>
            </a:extLst>
          </p:cNvPr>
          <p:cNvSpPr/>
          <p:nvPr/>
        </p:nvSpPr>
        <p:spPr>
          <a:xfrm>
            <a:off x="14222185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A blue and black circular logo&#10;&#10;Description automatically generated with medium confidence">
            <a:extLst>
              <a:ext uri="{FF2B5EF4-FFF2-40B4-BE49-F238E27FC236}">
                <a16:creationId xmlns:a16="http://schemas.microsoft.com/office/drawing/2014/main" id="{6B2A0AE4-08FD-5784-9EA7-DFC770C949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1955"/>
            <a:ext cx="762000" cy="1102611"/>
          </a:xfrm>
          <a:prstGeom prst="rect">
            <a:avLst/>
          </a:prstGeom>
        </p:spPr>
      </p:pic>
      <p:sp>
        <p:nvSpPr>
          <p:cNvPr id="15" name="TextBox 3">
            <a:extLst>
              <a:ext uri="{FF2B5EF4-FFF2-40B4-BE49-F238E27FC236}">
                <a16:creationId xmlns:a16="http://schemas.microsoft.com/office/drawing/2014/main" id="{CF2A836F-94A7-785A-8C38-6CF9D969A563}"/>
              </a:ext>
            </a:extLst>
          </p:cNvPr>
          <p:cNvSpPr txBox="1"/>
          <p:nvPr/>
        </p:nvSpPr>
        <p:spPr>
          <a:xfrm>
            <a:off x="5486400" y="535052"/>
            <a:ext cx="9677400" cy="1144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099"/>
              </a:lnSpc>
            </a:pPr>
            <a:r>
              <a:rPr lang="en-US" sz="6999" b="1" dirty="0">
                <a:solidFill>
                  <a:srgbClr val="2A2E3A"/>
                </a:solidFill>
                <a:latin typeface="Aptos" panose="020B0004020202020204" pitchFamily="34" charset="0"/>
                <a:ea typeface="Klein Bold"/>
                <a:cs typeface="Klein Bold"/>
                <a:sym typeface="Klein Bold"/>
              </a:rPr>
              <a:t>Offence Types</a:t>
            </a:r>
            <a:endParaRPr lang="en-US" sz="6999" b="1" dirty="0">
              <a:solidFill>
                <a:srgbClr val="718BAB"/>
              </a:solidFill>
              <a:latin typeface="Aptos" panose="020B0004020202020204" pitchFamily="34" charset="0"/>
              <a:ea typeface="Klein Bold"/>
              <a:cs typeface="Klein Bold"/>
              <a:sym typeface="Klein Bold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338564BB-7F78-22C8-189B-62B45974D3ED}"/>
              </a:ext>
            </a:extLst>
          </p:cNvPr>
          <p:cNvSpPr/>
          <p:nvPr/>
        </p:nvSpPr>
        <p:spPr>
          <a:xfrm>
            <a:off x="762000" y="2781300"/>
            <a:ext cx="4267200" cy="36576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>
                <a:latin typeface="Aptos" panose="020B0004020202020204" pitchFamily="34" charset="0"/>
              </a:rPr>
              <a:t>Summary only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D7D6142-CBE5-F9B4-2B0F-FDF9DFE8338D}"/>
              </a:ext>
            </a:extLst>
          </p:cNvPr>
          <p:cNvSpPr/>
          <p:nvPr/>
        </p:nvSpPr>
        <p:spPr>
          <a:xfrm>
            <a:off x="6030685" y="2796540"/>
            <a:ext cx="4267200" cy="36576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>
                <a:latin typeface="Aptos" panose="020B0004020202020204" pitchFamily="34" charset="0"/>
              </a:rPr>
              <a:t>Either-way offence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001C7D4-046C-5257-25ED-6ABC54E11B9D}"/>
              </a:ext>
            </a:extLst>
          </p:cNvPr>
          <p:cNvSpPr/>
          <p:nvPr/>
        </p:nvSpPr>
        <p:spPr>
          <a:xfrm>
            <a:off x="11299370" y="2796540"/>
            <a:ext cx="4267200" cy="36576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>
                <a:latin typeface="Aptos" panose="020B0004020202020204" pitchFamily="34" charset="0"/>
              </a:rPr>
              <a:t>Indictable only</a:t>
            </a:r>
          </a:p>
        </p:txBody>
      </p:sp>
    </p:spTree>
    <p:extLst>
      <p:ext uri="{BB962C8B-B14F-4D97-AF65-F5344CB8AC3E}">
        <p14:creationId xmlns:p14="http://schemas.microsoft.com/office/powerpoint/2010/main" val="3015825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mond 3">
            <a:extLst>
              <a:ext uri="{FF2B5EF4-FFF2-40B4-BE49-F238E27FC236}">
                <a16:creationId xmlns:a16="http://schemas.microsoft.com/office/drawing/2014/main" id="{142C2CA9-BCCE-1C33-C0F9-2C75AC04D50A}"/>
              </a:ext>
            </a:extLst>
          </p:cNvPr>
          <p:cNvSpPr/>
          <p:nvPr/>
        </p:nvSpPr>
        <p:spPr>
          <a:xfrm>
            <a:off x="15566571" y="56959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DE03A02C-978E-53C9-1318-015C757A3009}"/>
              </a:ext>
            </a:extLst>
          </p:cNvPr>
          <p:cNvSpPr/>
          <p:nvPr/>
        </p:nvSpPr>
        <p:spPr>
          <a:xfrm>
            <a:off x="14243957" y="6877050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F460F833-943B-B366-210B-99EB40893D87}"/>
              </a:ext>
            </a:extLst>
          </p:cNvPr>
          <p:cNvSpPr/>
          <p:nvPr/>
        </p:nvSpPr>
        <p:spPr>
          <a:xfrm>
            <a:off x="16889185" y="6881019"/>
            <a:ext cx="2667000" cy="2362200"/>
          </a:xfrm>
          <a:prstGeom prst="diamond">
            <a:avLst/>
          </a:prstGeom>
          <a:blipFill>
            <a:blip r:embed="rId5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BC851F2C-2297-8B4A-D082-682316171424}"/>
              </a:ext>
            </a:extLst>
          </p:cNvPr>
          <p:cNvSpPr/>
          <p:nvPr/>
        </p:nvSpPr>
        <p:spPr>
          <a:xfrm>
            <a:off x="15597744" y="8114374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8BCFDF78-8056-AF31-B558-CDF8F9324441}"/>
              </a:ext>
            </a:extLst>
          </p:cNvPr>
          <p:cNvSpPr/>
          <p:nvPr/>
        </p:nvSpPr>
        <p:spPr>
          <a:xfrm>
            <a:off x="12921343" y="8042564"/>
            <a:ext cx="2667000" cy="2362200"/>
          </a:xfrm>
          <a:prstGeom prst="diamond">
            <a:avLst/>
          </a:prstGeom>
          <a:blipFill>
            <a:blip r:embed="rId7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8C7652D5-4F21-4F43-9A40-1A342CAB010B}"/>
              </a:ext>
            </a:extLst>
          </p:cNvPr>
          <p:cNvSpPr/>
          <p:nvPr/>
        </p:nvSpPr>
        <p:spPr>
          <a:xfrm>
            <a:off x="11587843" y="92392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A179D217-72E0-F5B5-0006-50155AA94F13}"/>
              </a:ext>
            </a:extLst>
          </p:cNvPr>
          <p:cNvSpPr/>
          <p:nvPr/>
        </p:nvSpPr>
        <p:spPr>
          <a:xfrm>
            <a:off x="16910957" y="4510881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B8583F88-8744-2F93-BBF7-B571D14CB622}"/>
              </a:ext>
            </a:extLst>
          </p:cNvPr>
          <p:cNvSpPr/>
          <p:nvPr/>
        </p:nvSpPr>
        <p:spPr>
          <a:xfrm>
            <a:off x="16954500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CC9659B4-CDD1-EA7F-1FBF-084A20DBFA81}"/>
              </a:ext>
            </a:extLst>
          </p:cNvPr>
          <p:cNvSpPr/>
          <p:nvPr/>
        </p:nvSpPr>
        <p:spPr>
          <a:xfrm>
            <a:off x="14222185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A blue and black circular logo&#10;&#10;Description automatically generated with medium confidence">
            <a:extLst>
              <a:ext uri="{FF2B5EF4-FFF2-40B4-BE49-F238E27FC236}">
                <a16:creationId xmlns:a16="http://schemas.microsoft.com/office/drawing/2014/main" id="{6B2A0AE4-08FD-5784-9EA7-DFC770C949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1955"/>
            <a:ext cx="762000" cy="1102611"/>
          </a:xfrm>
          <a:prstGeom prst="rect">
            <a:avLst/>
          </a:prstGeom>
        </p:spPr>
      </p:pic>
      <p:sp>
        <p:nvSpPr>
          <p:cNvPr id="15" name="TextBox 3">
            <a:extLst>
              <a:ext uri="{FF2B5EF4-FFF2-40B4-BE49-F238E27FC236}">
                <a16:creationId xmlns:a16="http://schemas.microsoft.com/office/drawing/2014/main" id="{CF2A836F-94A7-785A-8C38-6CF9D969A563}"/>
              </a:ext>
            </a:extLst>
          </p:cNvPr>
          <p:cNvSpPr txBox="1"/>
          <p:nvPr/>
        </p:nvSpPr>
        <p:spPr>
          <a:xfrm>
            <a:off x="5486400" y="535052"/>
            <a:ext cx="9677400" cy="1144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099"/>
              </a:lnSpc>
            </a:pPr>
            <a:r>
              <a:rPr lang="en-US" sz="6999" b="1" dirty="0">
                <a:solidFill>
                  <a:srgbClr val="2A2E3A"/>
                </a:solidFill>
                <a:latin typeface="Aptos" panose="020B0004020202020204" pitchFamily="34" charset="0"/>
                <a:ea typeface="Klein Bold"/>
                <a:cs typeface="Klein Bold"/>
                <a:sym typeface="Klein Bold"/>
              </a:rPr>
              <a:t>Evidencing a Breach</a:t>
            </a:r>
            <a:endParaRPr lang="en-US" sz="6999" b="1" dirty="0">
              <a:solidFill>
                <a:srgbClr val="718BAB"/>
              </a:solidFill>
              <a:latin typeface="Aptos" panose="020B0004020202020204" pitchFamily="34" charset="0"/>
              <a:ea typeface="Klein Bold"/>
              <a:cs typeface="Klein Bold"/>
              <a:sym typeface="Klein Bold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13E1D899-2CA6-9A18-9F09-B58D2D036C25}"/>
              </a:ext>
            </a:extLst>
          </p:cNvPr>
          <p:cNvSpPr/>
          <p:nvPr/>
        </p:nvSpPr>
        <p:spPr>
          <a:xfrm>
            <a:off x="1600200" y="3086100"/>
            <a:ext cx="5486400" cy="49564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>
                <a:latin typeface="Aptos" panose="020B0004020202020204" pitchFamily="34" charset="0"/>
              </a:rPr>
              <a:t>Evidential Test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DC1DFD06-2E6C-1876-8F60-2BD8CC61AFF0}"/>
              </a:ext>
            </a:extLst>
          </p:cNvPr>
          <p:cNvSpPr/>
          <p:nvPr/>
        </p:nvSpPr>
        <p:spPr>
          <a:xfrm>
            <a:off x="8583385" y="3124200"/>
            <a:ext cx="5486400" cy="49564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>
                <a:latin typeface="Aptos" panose="020B0004020202020204" pitchFamily="34" charset="0"/>
              </a:rPr>
              <a:t>Public Interest Test</a:t>
            </a:r>
          </a:p>
        </p:txBody>
      </p:sp>
    </p:spTree>
    <p:extLst>
      <p:ext uri="{BB962C8B-B14F-4D97-AF65-F5344CB8AC3E}">
        <p14:creationId xmlns:p14="http://schemas.microsoft.com/office/powerpoint/2010/main" val="674191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AD1FC-77AD-E9FB-8373-4028246A2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0" y="2247900"/>
            <a:ext cx="11353800" cy="6096000"/>
          </a:xfrm>
        </p:spPr>
        <p:txBody>
          <a:bodyPr>
            <a:normAutofit/>
          </a:bodyPr>
          <a:lstStyle/>
          <a:p>
            <a:r>
              <a:rPr lang="en-GB" dirty="0">
                <a:latin typeface="Aptos" panose="020B0004020202020204" pitchFamily="34" charset="0"/>
              </a:rPr>
              <a:t>Context is key!</a:t>
            </a:r>
          </a:p>
          <a:p>
            <a:r>
              <a:rPr lang="en-GB" dirty="0">
                <a:latin typeface="Aptos" panose="020B0004020202020204" pitchFamily="34" charset="0"/>
              </a:rPr>
              <a:t>Case-by-case</a:t>
            </a:r>
          </a:p>
          <a:p>
            <a:endParaRPr lang="en-GB" dirty="0">
              <a:latin typeface="Aptos" panose="020B0004020202020204" pitchFamily="34" charset="0"/>
            </a:endParaRPr>
          </a:p>
          <a:p>
            <a:r>
              <a:rPr lang="en-GB" dirty="0">
                <a:latin typeface="Aptos" panose="020B0004020202020204" pitchFamily="34" charset="0"/>
              </a:rPr>
              <a:t>Circumstances beyond their control</a:t>
            </a:r>
          </a:p>
          <a:p>
            <a:r>
              <a:rPr lang="en-GB" dirty="0">
                <a:latin typeface="Aptos" panose="020B0004020202020204" pitchFamily="34" charset="0"/>
              </a:rPr>
              <a:t>Genuine misunderstanding</a:t>
            </a:r>
          </a:p>
          <a:p>
            <a:r>
              <a:rPr lang="en-GB" dirty="0">
                <a:latin typeface="Aptos" panose="020B0004020202020204" pitchFamily="34" charset="0"/>
              </a:rPr>
              <a:t>Lack of clarity in the wording of the order</a:t>
            </a:r>
          </a:p>
          <a:p>
            <a:r>
              <a:rPr lang="en-GB" dirty="0">
                <a:latin typeface="Aptos" panose="020B0004020202020204" pitchFamily="34" charset="0"/>
              </a:rPr>
              <a:t>Wasn’t aware of the order</a:t>
            </a:r>
          </a:p>
          <a:p>
            <a:r>
              <a:rPr lang="en-GB" dirty="0">
                <a:latin typeface="Aptos" panose="020B0004020202020204" pitchFamily="34" charset="0"/>
              </a:rPr>
              <a:t>Medical conditions</a:t>
            </a:r>
          </a:p>
          <a:p>
            <a:endParaRPr lang="en-GB" dirty="0">
              <a:latin typeface="Aptos" panose="020B0004020202020204" pitchFamily="34" charset="0"/>
            </a:endParaRPr>
          </a:p>
          <a:p>
            <a:pPr marL="0" indent="0">
              <a:buNone/>
            </a:pP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142C2CA9-BCCE-1C33-C0F9-2C75AC04D50A}"/>
              </a:ext>
            </a:extLst>
          </p:cNvPr>
          <p:cNvSpPr/>
          <p:nvPr/>
        </p:nvSpPr>
        <p:spPr>
          <a:xfrm>
            <a:off x="15566571" y="56959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DE03A02C-978E-53C9-1318-015C757A3009}"/>
              </a:ext>
            </a:extLst>
          </p:cNvPr>
          <p:cNvSpPr/>
          <p:nvPr/>
        </p:nvSpPr>
        <p:spPr>
          <a:xfrm>
            <a:off x="14243957" y="6877050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F460F833-943B-B366-210B-99EB40893D87}"/>
              </a:ext>
            </a:extLst>
          </p:cNvPr>
          <p:cNvSpPr/>
          <p:nvPr/>
        </p:nvSpPr>
        <p:spPr>
          <a:xfrm>
            <a:off x="16889185" y="6881019"/>
            <a:ext cx="2667000" cy="2362200"/>
          </a:xfrm>
          <a:prstGeom prst="diamond">
            <a:avLst/>
          </a:prstGeom>
          <a:blipFill>
            <a:blip r:embed="rId5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BC851F2C-2297-8B4A-D082-682316171424}"/>
              </a:ext>
            </a:extLst>
          </p:cNvPr>
          <p:cNvSpPr/>
          <p:nvPr/>
        </p:nvSpPr>
        <p:spPr>
          <a:xfrm>
            <a:off x="15597744" y="8114374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8BCFDF78-8056-AF31-B558-CDF8F9324441}"/>
              </a:ext>
            </a:extLst>
          </p:cNvPr>
          <p:cNvSpPr/>
          <p:nvPr/>
        </p:nvSpPr>
        <p:spPr>
          <a:xfrm>
            <a:off x="12921343" y="8042564"/>
            <a:ext cx="2667000" cy="2362200"/>
          </a:xfrm>
          <a:prstGeom prst="diamond">
            <a:avLst/>
          </a:prstGeom>
          <a:blipFill>
            <a:blip r:embed="rId7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8C7652D5-4F21-4F43-9A40-1A342CAB010B}"/>
              </a:ext>
            </a:extLst>
          </p:cNvPr>
          <p:cNvSpPr/>
          <p:nvPr/>
        </p:nvSpPr>
        <p:spPr>
          <a:xfrm>
            <a:off x="11587843" y="92392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A179D217-72E0-F5B5-0006-50155AA94F13}"/>
              </a:ext>
            </a:extLst>
          </p:cNvPr>
          <p:cNvSpPr/>
          <p:nvPr/>
        </p:nvSpPr>
        <p:spPr>
          <a:xfrm>
            <a:off x="16910957" y="4510881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B8583F88-8744-2F93-BBF7-B571D14CB622}"/>
              </a:ext>
            </a:extLst>
          </p:cNvPr>
          <p:cNvSpPr/>
          <p:nvPr/>
        </p:nvSpPr>
        <p:spPr>
          <a:xfrm>
            <a:off x="16954500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CC9659B4-CDD1-EA7F-1FBF-084A20DBFA81}"/>
              </a:ext>
            </a:extLst>
          </p:cNvPr>
          <p:cNvSpPr/>
          <p:nvPr/>
        </p:nvSpPr>
        <p:spPr>
          <a:xfrm>
            <a:off x="14222185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A blue and black circular logo&#10;&#10;Description automatically generated with medium confidence">
            <a:extLst>
              <a:ext uri="{FF2B5EF4-FFF2-40B4-BE49-F238E27FC236}">
                <a16:creationId xmlns:a16="http://schemas.microsoft.com/office/drawing/2014/main" id="{6B2A0AE4-08FD-5784-9EA7-DFC770C949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1955"/>
            <a:ext cx="762000" cy="1102611"/>
          </a:xfrm>
          <a:prstGeom prst="rect">
            <a:avLst/>
          </a:prstGeom>
        </p:spPr>
      </p:pic>
      <p:sp>
        <p:nvSpPr>
          <p:cNvPr id="15" name="TextBox 3">
            <a:extLst>
              <a:ext uri="{FF2B5EF4-FFF2-40B4-BE49-F238E27FC236}">
                <a16:creationId xmlns:a16="http://schemas.microsoft.com/office/drawing/2014/main" id="{CF2A836F-94A7-785A-8C38-6CF9D969A563}"/>
              </a:ext>
            </a:extLst>
          </p:cNvPr>
          <p:cNvSpPr txBox="1"/>
          <p:nvPr/>
        </p:nvSpPr>
        <p:spPr>
          <a:xfrm>
            <a:off x="5486400" y="535052"/>
            <a:ext cx="9677400" cy="1144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099"/>
              </a:lnSpc>
            </a:pPr>
            <a:r>
              <a:rPr lang="en-US" sz="6999" b="1" dirty="0">
                <a:solidFill>
                  <a:srgbClr val="2A2E3A"/>
                </a:solidFill>
                <a:latin typeface="Aptos" panose="020B0004020202020204" pitchFamily="34" charset="0"/>
                <a:ea typeface="Klein Bold"/>
                <a:cs typeface="Klein Bold"/>
                <a:sym typeface="Klein Bold"/>
              </a:rPr>
              <a:t>Reasonable Excuse</a:t>
            </a:r>
            <a:endParaRPr lang="en-US" sz="6999" b="1" dirty="0">
              <a:solidFill>
                <a:srgbClr val="718BAB"/>
              </a:solidFill>
              <a:latin typeface="Aptos" panose="020B0004020202020204" pitchFamily="34" charset="0"/>
              <a:ea typeface="Klein Bold"/>
              <a:cs typeface="Klein Bold"/>
              <a:sym typeface="Klein Bold"/>
            </a:endParaRPr>
          </a:p>
        </p:txBody>
      </p:sp>
    </p:spTree>
    <p:extLst>
      <p:ext uri="{BB962C8B-B14F-4D97-AF65-F5344CB8AC3E}">
        <p14:creationId xmlns:p14="http://schemas.microsoft.com/office/powerpoint/2010/main" val="1551913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AD1FC-77AD-E9FB-8373-4028246A2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457" y="3152115"/>
            <a:ext cx="14478000" cy="4525963"/>
          </a:xfrm>
        </p:spPr>
        <p:txBody>
          <a:bodyPr>
            <a:normAutofit/>
          </a:bodyPr>
          <a:lstStyle/>
          <a:p>
            <a:r>
              <a:rPr lang="en-GB" dirty="0">
                <a:latin typeface="Aptos" panose="020B0004020202020204" pitchFamily="34" charset="0"/>
              </a:rPr>
              <a:t>Stick to the facts</a:t>
            </a:r>
          </a:p>
          <a:p>
            <a:r>
              <a:rPr lang="en-GB" dirty="0">
                <a:latin typeface="Aptos" panose="020B0004020202020204" pitchFamily="34" charset="0"/>
              </a:rPr>
              <a:t>No hearsay</a:t>
            </a:r>
          </a:p>
          <a:p>
            <a:r>
              <a:rPr lang="en-GB" dirty="0">
                <a:latin typeface="Aptos" panose="020B0004020202020204" pitchFamily="34" charset="0"/>
              </a:rPr>
              <a:t>Don’t over exaggerate circumstances</a:t>
            </a:r>
          </a:p>
          <a:p>
            <a:r>
              <a:rPr lang="en-GB" dirty="0">
                <a:latin typeface="Aptos" panose="020B0004020202020204" pitchFamily="34" charset="0"/>
              </a:rPr>
              <a:t>Make sure exhibits are referenced correctly with any continuity </a:t>
            </a:r>
          </a:p>
          <a:p>
            <a:r>
              <a:rPr lang="en-GB" dirty="0">
                <a:latin typeface="Aptos" panose="020B0004020202020204" pitchFamily="34" charset="0"/>
              </a:rPr>
              <a:t>Don’t include opinions unless a day-to-day matter but justify it!</a:t>
            </a:r>
          </a:p>
          <a:p>
            <a:endParaRPr lang="en-GB" dirty="0">
              <a:latin typeface="Aptos" panose="020B0004020202020204" pitchFamily="34" charset="0"/>
            </a:endParaRPr>
          </a:p>
          <a:p>
            <a:r>
              <a:rPr lang="en-GB" dirty="0">
                <a:latin typeface="Aptos" panose="020B0004020202020204" pitchFamily="34" charset="0"/>
              </a:rPr>
              <a:t>Consider Victim Impact / Community Impact / Business Impact Statements</a:t>
            </a:r>
          </a:p>
          <a:p>
            <a:pPr marL="0" indent="0">
              <a:buNone/>
            </a:pPr>
            <a:endParaRPr lang="en-GB" dirty="0">
              <a:latin typeface="Aptos" panose="020B0004020202020204" pitchFamily="34" charset="0"/>
            </a:endParaRPr>
          </a:p>
          <a:p>
            <a:endParaRPr lang="en-GB" dirty="0">
              <a:latin typeface="Aptos" panose="020B0004020202020204" pitchFamily="34" charset="0"/>
            </a:endParaRPr>
          </a:p>
          <a:p>
            <a:endParaRPr lang="en-GB" dirty="0">
              <a:latin typeface="Aptos" panose="020B0004020202020204" pitchFamily="34" charset="0"/>
            </a:endParaRPr>
          </a:p>
          <a:p>
            <a:endParaRPr lang="en-GB" dirty="0">
              <a:latin typeface="Aptos" panose="020B0004020202020204" pitchFamily="34" charset="0"/>
            </a:endParaRPr>
          </a:p>
          <a:p>
            <a:endParaRPr lang="en-GB" dirty="0">
              <a:latin typeface="Aptos" panose="020B0004020202020204" pitchFamily="34" charset="0"/>
            </a:endParaRPr>
          </a:p>
          <a:p>
            <a:pPr marL="0" indent="0">
              <a:buNone/>
            </a:pP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142C2CA9-BCCE-1C33-C0F9-2C75AC04D50A}"/>
              </a:ext>
            </a:extLst>
          </p:cNvPr>
          <p:cNvSpPr/>
          <p:nvPr/>
        </p:nvSpPr>
        <p:spPr>
          <a:xfrm>
            <a:off x="15566571" y="56959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DE03A02C-978E-53C9-1318-015C757A3009}"/>
              </a:ext>
            </a:extLst>
          </p:cNvPr>
          <p:cNvSpPr/>
          <p:nvPr/>
        </p:nvSpPr>
        <p:spPr>
          <a:xfrm>
            <a:off x="14243957" y="6877050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F460F833-943B-B366-210B-99EB40893D87}"/>
              </a:ext>
            </a:extLst>
          </p:cNvPr>
          <p:cNvSpPr/>
          <p:nvPr/>
        </p:nvSpPr>
        <p:spPr>
          <a:xfrm>
            <a:off x="16889185" y="6881019"/>
            <a:ext cx="2667000" cy="2362200"/>
          </a:xfrm>
          <a:prstGeom prst="diamond">
            <a:avLst/>
          </a:prstGeom>
          <a:blipFill>
            <a:blip r:embed="rId5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BC851F2C-2297-8B4A-D082-682316171424}"/>
              </a:ext>
            </a:extLst>
          </p:cNvPr>
          <p:cNvSpPr/>
          <p:nvPr/>
        </p:nvSpPr>
        <p:spPr>
          <a:xfrm>
            <a:off x="15597744" y="8114374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8BCFDF78-8056-AF31-B558-CDF8F9324441}"/>
              </a:ext>
            </a:extLst>
          </p:cNvPr>
          <p:cNvSpPr/>
          <p:nvPr/>
        </p:nvSpPr>
        <p:spPr>
          <a:xfrm>
            <a:off x="12921343" y="8042564"/>
            <a:ext cx="2667000" cy="2362200"/>
          </a:xfrm>
          <a:prstGeom prst="diamond">
            <a:avLst/>
          </a:prstGeom>
          <a:blipFill>
            <a:blip r:embed="rId7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8C7652D5-4F21-4F43-9A40-1A342CAB010B}"/>
              </a:ext>
            </a:extLst>
          </p:cNvPr>
          <p:cNvSpPr/>
          <p:nvPr/>
        </p:nvSpPr>
        <p:spPr>
          <a:xfrm>
            <a:off x="11587843" y="92392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A179D217-72E0-F5B5-0006-50155AA94F13}"/>
              </a:ext>
            </a:extLst>
          </p:cNvPr>
          <p:cNvSpPr/>
          <p:nvPr/>
        </p:nvSpPr>
        <p:spPr>
          <a:xfrm>
            <a:off x="16910957" y="4510881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B8583F88-8744-2F93-BBF7-B571D14CB622}"/>
              </a:ext>
            </a:extLst>
          </p:cNvPr>
          <p:cNvSpPr/>
          <p:nvPr/>
        </p:nvSpPr>
        <p:spPr>
          <a:xfrm>
            <a:off x="16954500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CC9659B4-CDD1-EA7F-1FBF-084A20DBFA81}"/>
              </a:ext>
            </a:extLst>
          </p:cNvPr>
          <p:cNvSpPr/>
          <p:nvPr/>
        </p:nvSpPr>
        <p:spPr>
          <a:xfrm>
            <a:off x="14222185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A blue and black circular logo&#10;&#10;Description automatically generated with medium confidence">
            <a:extLst>
              <a:ext uri="{FF2B5EF4-FFF2-40B4-BE49-F238E27FC236}">
                <a16:creationId xmlns:a16="http://schemas.microsoft.com/office/drawing/2014/main" id="{6B2A0AE4-08FD-5784-9EA7-DFC770C949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1955"/>
            <a:ext cx="762000" cy="1102611"/>
          </a:xfrm>
          <a:prstGeom prst="rect">
            <a:avLst/>
          </a:prstGeom>
        </p:spPr>
      </p:pic>
      <p:sp>
        <p:nvSpPr>
          <p:cNvPr id="15" name="TextBox 3">
            <a:extLst>
              <a:ext uri="{FF2B5EF4-FFF2-40B4-BE49-F238E27FC236}">
                <a16:creationId xmlns:a16="http://schemas.microsoft.com/office/drawing/2014/main" id="{CF2A836F-94A7-785A-8C38-6CF9D969A563}"/>
              </a:ext>
            </a:extLst>
          </p:cNvPr>
          <p:cNvSpPr txBox="1"/>
          <p:nvPr/>
        </p:nvSpPr>
        <p:spPr>
          <a:xfrm>
            <a:off x="2362200" y="535052"/>
            <a:ext cx="14097000" cy="2311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</a:pPr>
            <a:r>
              <a:rPr lang="en-US" sz="6999" b="1" dirty="0">
                <a:solidFill>
                  <a:srgbClr val="2A2E3A"/>
                </a:solidFill>
                <a:latin typeface="Aptos" panose="020B0004020202020204" pitchFamily="34" charset="0"/>
                <a:ea typeface="Klein Bold"/>
                <a:cs typeface="Klein Bold"/>
                <a:sym typeface="Klein Bold"/>
              </a:rPr>
              <a:t>Witness Statements for Criminal Proceedings</a:t>
            </a:r>
            <a:endParaRPr lang="en-US" sz="6999" b="1" dirty="0">
              <a:solidFill>
                <a:srgbClr val="718BAB"/>
              </a:solidFill>
              <a:latin typeface="Aptos" panose="020B0004020202020204" pitchFamily="34" charset="0"/>
              <a:ea typeface="Klein Bold"/>
              <a:cs typeface="Klein Bold"/>
              <a:sym typeface="Klein Bold"/>
            </a:endParaRPr>
          </a:p>
        </p:txBody>
      </p:sp>
    </p:spTree>
    <p:extLst>
      <p:ext uri="{BB962C8B-B14F-4D97-AF65-F5344CB8AC3E}">
        <p14:creationId xmlns:p14="http://schemas.microsoft.com/office/powerpoint/2010/main" val="2137249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D0FAF-95A5-DF2E-5714-880CBE785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910A89-CAE1-92F4-3881-07EAFCE1E2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3588411"/>
            <a:ext cx="12674930" cy="5898489"/>
          </a:xfrm>
        </p:spPr>
        <p:txBody>
          <a:bodyPr>
            <a:normAutofit/>
          </a:bodyPr>
          <a:lstStyle/>
          <a:p>
            <a:r>
              <a:rPr lang="en-GB" dirty="0">
                <a:latin typeface="Aptos" panose="020B0004020202020204" pitchFamily="34" charset="0"/>
              </a:rPr>
              <a:t>It’s not like the television!</a:t>
            </a:r>
          </a:p>
          <a:p>
            <a:r>
              <a:rPr lang="en-GB" dirty="0">
                <a:latin typeface="Aptos" panose="020B0004020202020204" pitchFamily="34" charset="0"/>
              </a:rPr>
              <a:t>Be prepared</a:t>
            </a:r>
          </a:p>
          <a:p>
            <a:r>
              <a:rPr lang="en-GB" dirty="0">
                <a:latin typeface="Aptos" panose="020B0004020202020204" pitchFamily="34" charset="0"/>
              </a:rPr>
              <a:t>Arrive in plenty of time</a:t>
            </a:r>
          </a:p>
          <a:p>
            <a:r>
              <a:rPr lang="en-GB" dirty="0">
                <a:latin typeface="Aptos" panose="020B0004020202020204" pitchFamily="34" charset="0"/>
              </a:rPr>
              <a:t>Go through security</a:t>
            </a:r>
          </a:p>
          <a:p>
            <a:r>
              <a:rPr lang="en-GB" dirty="0">
                <a:latin typeface="Aptos" panose="020B0004020202020204" pitchFamily="34" charset="0"/>
              </a:rPr>
              <a:t>Get booked in</a:t>
            </a:r>
          </a:p>
          <a:p>
            <a:r>
              <a:rPr lang="en-GB" dirty="0">
                <a:latin typeface="Aptos" panose="020B0004020202020204" pitchFamily="34" charset="0"/>
              </a:rPr>
              <a:t>Find your witnesses / prosecutor</a:t>
            </a:r>
          </a:p>
          <a:p>
            <a:r>
              <a:rPr lang="en-GB" dirty="0">
                <a:latin typeface="Aptos" panose="020B0004020202020204" pitchFamily="34" charset="0"/>
              </a:rPr>
              <a:t>Relax and be patient!</a:t>
            </a:r>
          </a:p>
          <a:p>
            <a:r>
              <a:rPr lang="en-GB" dirty="0">
                <a:latin typeface="Aptos" panose="020B0004020202020204" pitchFamily="34" charset="0"/>
              </a:rPr>
              <a:t>Oath / Affirmation</a:t>
            </a:r>
          </a:p>
          <a:p>
            <a:r>
              <a:rPr lang="en-GB" dirty="0">
                <a:latin typeface="Aptos" panose="020B0004020202020204" pitchFamily="34" charset="0"/>
              </a:rPr>
              <a:t>Giving evidence</a:t>
            </a:r>
          </a:p>
          <a:p>
            <a:endParaRPr lang="en-GB" dirty="0">
              <a:latin typeface="Aptos" panose="020B0004020202020204" pitchFamily="34" charset="0"/>
            </a:endParaRPr>
          </a:p>
          <a:p>
            <a:endParaRPr lang="en-GB" dirty="0">
              <a:latin typeface="Aptos" panose="020B0004020202020204" pitchFamily="34" charset="0"/>
            </a:endParaRPr>
          </a:p>
          <a:p>
            <a:pPr marL="0" indent="0">
              <a:buNone/>
            </a:pP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F660D4BD-1685-801B-F882-169A1B4B84A5}"/>
              </a:ext>
            </a:extLst>
          </p:cNvPr>
          <p:cNvSpPr/>
          <p:nvPr/>
        </p:nvSpPr>
        <p:spPr>
          <a:xfrm>
            <a:off x="15566571" y="56959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C11C85B3-82BB-0AC9-5018-864AB157F167}"/>
              </a:ext>
            </a:extLst>
          </p:cNvPr>
          <p:cNvSpPr/>
          <p:nvPr/>
        </p:nvSpPr>
        <p:spPr>
          <a:xfrm>
            <a:off x="14243957" y="6877050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0439A3CC-B880-03E9-81A5-58D69ED1179E}"/>
              </a:ext>
            </a:extLst>
          </p:cNvPr>
          <p:cNvSpPr/>
          <p:nvPr/>
        </p:nvSpPr>
        <p:spPr>
          <a:xfrm>
            <a:off x="16889185" y="6881019"/>
            <a:ext cx="2667000" cy="2362200"/>
          </a:xfrm>
          <a:prstGeom prst="diamond">
            <a:avLst/>
          </a:prstGeom>
          <a:blipFill>
            <a:blip r:embed="rId5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0E158009-C885-FA4D-C544-C4AD8BD03A33}"/>
              </a:ext>
            </a:extLst>
          </p:cNvPr>
          <p:cNvSpPr/>
          <p:nvPr/>
        </p:nvSpPr>
        <p:spPr>
          <a:xfrm>
            <a:off x="15597744" y="8114374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4140F66E-92F5-ECD5-7EA4-11B7E64C824E}"/>
              </a:ext>
            </a:extLst>
          </p:cNvPr>
          <p:cNvSpPr/>
          <p:nvPr/>
        </p:nvSpPr>
        <p:spPr>
          <a:xfrm>
            <a:off x="12921343" y="8042564"/>
            <a:ext cx="2667000" cy="2362200"/>
          </a:xfrm>
          <a:prstGeom prst="diamond">
            <a:avLst/>
          </a:prstGeom>
          <a:blipFill>
            <a:blip r:embed="rId7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A093A2EE-1E76-F7EF-1461-488BCD7ADDCA}"/>
              </a:ext>
            </a:extLst>
          </p:cNvPr>
          <p:cNvSpPr/>
          <p:nvPr/>
        </p:nvSpPr>
        <p:spPr>
          <a:xfrm>
            <a:off x="11587843" y="9239250"/>
            <a:ext cx="2667000" cy="2362200"/>
          </a:xfrm>
          <a:prstGeom prst="diamond">
            <a:avLst/>
          </a:prstGeom>
          <a:blipFill>
            <a:blip r:embed="rId3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2A8E8699-ED21-4B84-F1D7-827431BAC84F}"/>
              </a:ext>
            </a:extLst>
          </p:cNvPr>
          <p:cNvSpPr/>
          <p:nvPr/>
        </p:nvSpPr>
        <p:spPr>
          <a:xfrm>
            <a:off x="16910957" y="4510881"/>
            <a:ext cx="2667000" cy="2362200"/>
          </a:xfrm>
          <a:prstGeom prst="diamond">
            <a:avLst/>
          </a:prstGeom>
          <a:blipFill>
            <a:blip r:embed="rId6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5306463D-8D15-3DB0-7F41-C3E559DE179C}"/>
              </a:ext>
            </a:extLst>
          </p:cNvPr>
          <p:cNvSpPr/>
          <p:nvPr/>
        </p:nvSpPr>
        <p:spPr>
          <a:xfrm>
            <a:off x="16954500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AB5E8DFE-78AC-CC20-3614-645243FB2845}"/>
              </a:ext>
            </a:extLst>
          </p:cNvPr>
          <p:cNvSpPr/>
          <p:nvPr/>
        </p:nvSpPr>
        <p:spPr>
          <a:xfrm>
            <a:off x="14222185" y="9247188"/>
            <a:ext cx="2667000" cy="2362200"/>
          </a:xfrm>
          <a:prstGeom prst="diamond">
            <a:avLst/>
          </a:prstGeom>
          <a:blipFill>
            <a:blip r:embed="rId4">
              <a:alphaModFix amt="48000"/>
            </a:blip>
            <a:stretch>
              <a:fillRect/>
            </a:stretch>
          </a:blipFill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A blue and black circular logo&#10;&#10;Description automatically generated with medium confidence">
            <a:extLst>
              <a:ext uri="{FF2B5EF4-FFF2-40B4-BE49-F238E27FC236}">
                <a16:creationId xmlns:a16="http://schemas.microsoft.com/office/drawing/2014/main" id="{13CBE284-3FCE-ECDF-C00D-D451FF9FF3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1955"/>
            <a:ext cx="762000" cy="1102611"/>
          </a:xfrm>
          <a:prstGeom prst="rect">
            <a:avLst/>
          </a:prstGeom>
        </p:spPr>
      </p:pic>
      <p:sp>
        <p:nvSpPr>
          <p:cNvPr id="15" name="TextBox 3">
            <a:extLst>
              <a:ext uri="{FF2B5EF4-FFF2-40B4-BE49-F238E27FC236}">
                <a16:creationId xmlns:a16="http://schemas.microsoft.com/office/drawing/2014/main" id="{1282626A-DE88-B4C1-C4C9-9FA2A4273FBB}"/>
              </a:ext>
            </a:extLst>
          </p:cNvPr>
          <p:cNvSpPr txBox="1"/>
          <p:nvPr/>
        </p:nvSpPr>
        <p:spPr>
          <a:xfrm>
            <a:off x="2362200" y="535052"/>
            <a:ext cx="14097000" cy="2311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</a:pPr>
            <a:r>
              <a:rPr lang="en-US" sz="6999" b="1" dirty="0">
                <a:solidFill>
                  <a:srgbClr val="2A2E3A"/>
                </a:solidFill>
                <a:latin typeface="Aptos" panose="020B0004020202020204" pitchFamily="34" charset="0"/>
                <a:ea typeface="Klein Bold"/>
                <a:cs typeface="Klein Bold"/>
                <a:sym typeface="Klein Bold"/>
              </a:rPr>
              <a:t>Giving Evidence in Criminal Proceedings</a:t>
            </a:r>
            <a:endParaRPr lang="en-US" sz="6999" b="1" dirty="0">
              <a:solidFill>
                <a:srgbClr val="718BAB"/>
              </a:solidFill>
              <a:latin typeface="Aptos" panose="020B0004020202020204" pitchFamily="34" charset="0"/>
              <a:ea typeface="Klein Bold"/>
              <a:cs typeface="Klein Bold"/>
              <a:sym typeface="Klein Bold"/>
            </a:endParaRPr>
          </a:p>
        </p:txBody>
      </p:sp>
    </p:spTree>
    <p:extLst>
      <p:ext uri="{BB962C8B-B14F-4D97-AF65-F5344CB8AC3E}">
        <p14:creationId xmlns:p14="http://schemas.microsoft.com/office/powerpoint/2010/main" val="3763389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66927" y="-4280359"/>
            <a:ext cx="10812392" cy="10812392"/>
          </a:xfrm>
          <a:custGeom>
            <a:avLst/>
            <a:gdLst/>
            <a:ahLst/>
            <a:cxnLst/>
            <a:rect l="l" t="t" r="r" b="b"/>
            <a:pathLst>
              <a:path w="10812392" h="10812392">
                <a:moveTo>
                  <a:pt x="0" y="0"/>
                </a:moveTo>
                <a:lnTo>
                  <a:pt x="10812393" y="0"/>
                </a:lnTo>
                <a:lnTo>
                  <a:pt x="10812393" y="10812392"/>
                </a:lnTo>
                <a:lnTo>
                  <a:pt x="0" y="108123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-3407200" y="4432068"/>
            <a:ext cx="5764383" cy="5764383"/>
          </a:xfrm>
          <a:custGeom>
            <a:avLst/>
            <a:gdLst/>
            <a:ahLst/>
            <a:cxnLst/>
            <a:rect l="l" t="t" r="r" b="b"/>
            <a:pathLst>
              <a:path w="5764383" h="5764383">
                <a:moveTo>
                  <a:pt x="0" y="0"/>
                </a:moveTo>
                <a:lnTo>
                  <a:pt x="5764383" y="0"/>
                </a:lnTo>
                <a:lnTo>
                  <a:pt x="5764383" y="5764383"/>
                </a:lnTo>
                <a:lnTo>
                  <a:pt x="0" y="57643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57078" y="7982319"/>
            <a:ext cx="5764383" cy="5764383"/>
          </a:xfrm>
          <a:custGeom>
            <a:avLst/>
            <a:gdLst/>
            <a:ahLst/>
            <a:cxnLst/>
            <a:rect l="l" t="t" r="r" b="b"/>
            <a:pathLst>
              <a:path w="5764383" h="5764383">
                <a:moveTo>
                  <a:pt x="0" y="0"/>
                </a:moveTo>
                <a:lnTo>
                  <a:pt x="5764383" y="0"/>
                </a:lnTo>
                <a:lnTo>
                  <a:pt x="5764383" y="5764383"/>
                </a:lnTo>
                <a:lnTo>
                  <a:pt x="0" y="57643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07497" y="214556"/>
            <a:ext cx="3544429" cy="2908433"/>
          </a:xfrm>
          <a:custGeom>
            <a:avLst/>
            <a:gdLst/>
            <a:ahLst/>
            <a:cxnLst/>
            <a:rect l="l" t="t" r="r" b="b"/>
            <a:pathLst>
              <a:path w="3544429" h="2908433">
                <a:moveTo>
                  <a:pt x="0" y="0"/>
                </a:moveTo>
                <a:lnTo>
                  <a:pt x="3544430" y="0"/>
                </a:lnTo>
                <a:lnTo>
                  <a:pt x="3544430" y="2908433"/>
                </a:lnTo>
                <a:lnTo>
                  <a:pt x="0" y="290843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4876800" y="5438006"/>
            <a:ext cx="12916034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8000" b="1" dirty="0">
                <a:solidFill>
                  <a:srgbClr val="2A2E3A"/>
                </a:solidFill>
                <a:latin typeface="Klein Bold"/>
                <a:ea typeface="Klein Bold"/>
                <a:cs typeface="Klein Bold"/>
                <a:sym typeface="Klein Bold"/>
              </a:rPr>
              <a:t>Thank you for Listening.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07513" y="3346997"/>
            <a:ext cx="4913948" cy="349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 i="1">
                <a:solidFill>
                  <a:srgbClr val="FFFFFF"/>
                </a:solidFill>
                <a:latin typeface="Canva Sans Bold Italics"/>
                <a:ea typeface="Canva Sans Bold Italics"/>
                <a:cs typeface="Canva Sans Bold Italics"/>
                <a:sym typeface="Canva Sans Bold Italics"/>
              </a:rPr>
              <a:t>Supporting Excellence in Investigations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752944-B27E-99A9-012B-E182DC937D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0" y="235984"/>
            <a:ext cx="3928577" cy="392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697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196</Words>
  <Application>Microsoft Office PowerPoint</Application>
  <PresentationFormat>Custom</PresentationFormat>
  <Paragraphs>55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Profile Presentation</dc:title>
  <dc:creator>Consilium Training and Support</dc:creator>
  <cp:lastModifiedBy>Janine Green</cp:lastModifiedBy>
  <cp:revision>9</cp:revision>
  <dcterms:created xsi:type="dcterms:W3CDTF">2006-08-16T00:00:00Z</dcterms:created>
  <dcterms:modified xsi:type="dcterms:W3CDTF">2025-07-04T14:39:15Z</dcterms:modified>
  <dc:identifier>DAGS-N1TkWA</dc:identifier>
</cp:coreProperties>
</file>